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0" r:id="rId5"/>
    <p:sldId id="274" r:id="rId6"/>
    <p:sldId id="275" r:id="rId7"/>
    <p:sldId id="270" r:id="rId8"/>
    <p:sldId id="276" r:id="rId9"/>
    <p:sldId id="277" r:id="rId10"/>
    <p:sldId id="272" r:id="rId11"/>
    <p:sldId id="280" r:id="rId12"/>
  </p:sldIdLst>
  <p:sldSz cx="10693400" cy="7564438"/>
  <p:notesSz cx="6858000" cy="9144000"/>
  <p:defaultTextStyle>
    <a:defPPr>
      <a:defRPr lang="nb-NO"/>
    </a:defPPr>
    <a:lvl1pPr marL="0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93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784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675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567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459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350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243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134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3">
          <p15:clr>
            <a:srgbClr val="A4A3A4"/>
          </p15:clr>
        </p15:guide>
        <p15:guide id="2" pos="6522">
          <p15:clr>
            <a:srgbClr val="A4A3A4"/>
          </p15:clr>
        </p15:guide>
        <p15:guide id="3" pos="3368">
          <p15:clr>
            <a:srgbClr val="A4A3A4"/>
          </p15:clr>
        </p15:guide>
        <p15:guide id="4" pos="2229">
          <p15:clr>
            <a:srgbClr val="A4A3A4"/>
          </p15:clr>
        </p15:guide>
        <p15:guide id="5" pos="45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EE0"/>
    <a:srgbClr val="F37321"/>
    <a:srgbClr val="D06D1E"/>
    <a:srgbClr val="F47421"/>
    <a:srgbClr val="887E6E"/>
    <a:srgbClr val="B85A13"/>
    <a:srgbClr val="FFE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D38B9-FACA-44EA-AF6B-2C09A40B3921}" v="6" dt="2019-09-05T15:44:50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90" y="66"/>
      </p:cViewPr>
      <p:guideLst>
        <p:guide orient="horz" pos="2383"/>
        <p:guide pos="6522"/>
        <p:guide pos="3368"/>
        <p:guide pos="2229"/>
        <p:guide pos="4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Marie Gamlem Rabba" userId="S::anne.marie.rabba@suldal.kommune.no::3765a651-6a2e-474e-83e7-3847de75d197" providerId="AD" clId="Web-{E36D38B9-FACA-44EA-AF6B-2C09A40B3921}"/>
    <pc:docChg chg="modSld">
      <pc:chgData name="Anne Marie Gamlem Rabba" userId="S::anne.marie.rabba@suldal.kommune.no::3765a651-6a2e-474e-83e7-3847de75d197" providerId="AD" clId="Web-{E36D38B9-FACA-44EA-AF6B-2C09A40B3921}" dt="2019-09-05T15:44:50.467" v="4" actId="1076"/>
      <pc:docMkLst>
        <pc:docMk/>
      </pc:docMkLst>
      <pc:sldChg chg="modSp">
        <pc:chgData name="Anne Marie Gamlem Rabba" userId="S::anne.marie.rabba@suldal.kommune.no::3765a651-6a2e-474e-83e7-3847de75d197" providerId="AD" clId="Web-{E36D38B9-FACA-44EA-AF6B-2C09A40B3921}" dt="2019-09-05T15:41:36.749" v="3" actId="1076"/>
        <pc:sldMkLst>
          <pc:docMk/>
          <pc:sldMk cId="503874610" sldId="270"/>
        </pc:sldMkLst>
        <pc:picChg chg="mod">
          <ac:chgData name="Anne Marie Gamlem Rabba" userId="S::anne.marie.rabba@suldal.kommune.no::3765a651-6a2e-474e-83e7-3847de75d197" providerId="AD" clId="Web-{E36D38B9-FACA-44EA-AF6B-2C09A40B3921}" dt="2019-09-05T15:41:36.749" v="3" actId="1076"/>
          <ac:picMkLst>
            <pc:docMk/>
            <pc:sldMk cId="503874610" sldId="270"/>
            <ac:picMk id="7" creationId="{00000000-0000-0000-0000-000000000000}"/>
          </ac:picMkLst>
        </pc:picChg>
      </pc:sldChg>
      <pc:sldChg chg="modSp">
        <pc:chgData name="Anne Marie Gamlem Rabba" userId="S::anne.marie.rabba@suldal.kommune.no::3765a651-6a2e-474e-83e7-3847de75d197" providerId="AD" clId="Web-{E36D38B9-FACA-44EA-AF6B-2C09A40B3921}" dt="2019-09-05T13:25:42.326" v="1" actId="20577"/>
        <pc:sldMkLst>
          <pc:docMk/>
          <pc:sldMk cId="4083734394" sldId="274"/>
        </pc:sldMkLst>
        <pc:spChg chg="mod">
          <ac:chgData name="Anne Marie Gamlem Rabba" userId="S::anne.marie.rabba@suldal.kommune.no::3765a651-6a2e-474e-83e7-3847de75d197" providerId="AD" clId="Web-{E36D38B9-FACA-44EA-AF6B-2C09A40B3921}" dt="2019-09-05T13:25:42.326" v="1" actId="20577"/>
          <ac:spMkLst>
            <pc:docMk/>
            <pc:sldMk cId="4083734394" sldId="274"/>
            <ac:spMk id="3" creationId="{00000000-0000-0000-0000-000000000000}"/>
          </ac:spMkLst>
        </pc:spChg>
      </pc:sldChg>
      <pc:sldChg chg="modSp">
        <pc:chgData name="Anne Marie Gamlem Rabba" userId="S::anne.marie.rabba@suldal.kommune.no::3765a651-6a2e-474e-83e7-3847de75d197" providerId="AD" clId="Web-{E36D38B9-FACA-44EA-AF6B-2C09A40B3921}" dt="2019-09-05T15:44:50.467" v="4" actId="1076"/>
        <pc:sldMkLst>
          <pc:docMk/>
          <pc:sldMk cId="2482361827" sldId="277"/>
        </pc:sldMkLst>
        <pc:picChg chg="mod">
          <ac:chgData name="Anne Marie Gamlem Rabba" userId="S::anne.marie.rabba@suldal.kommune.no::3765a651-6a2e-474e-83e7-3847de75d197" providerId="AD" clId="Web-{E36D38B9-FACA-44EA-AF6B-2C09A40B3921}" dt="2019-09-05T15:44:50.467" v="4" actId="1076"/>
          <ac:picMkLst>
            <pc:docMk/>
            <pc:sldMk cId="2482361827" sldId="277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7CB2A-1AC1-4E0A-85CA-DAD0A9BE89B5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3DDCC-EC2A-4EF0-A072-AE3505D50E6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9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-1"/>
            <a:ext cx="10693400" cy="7568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15" y="3371046"/>
            <a:ext cx="5615498" cy="81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9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52151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5724000" y="1982788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66180" y="1982019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6"/>
          </p:nvPr>
        </p:nvSpPr>
        <p:spPr>
          <a:xfrm>
            <a:off x="666180" y="52223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4326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66180" y="1728000"/>
            <a:ext cx="9360000" cy="441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6"/>
          </p:nvPr>
        </p:nvSpPr>
        <p:spPr>
          <a:xfrm>
            <a:off x="666180" y="6297017"/>
            <a:ext cx="9361040" cy="607478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282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756443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/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3590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0" y="3508092"/>
            <a:ext cx="3752378" cy="54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6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89985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30" y="7025621"/>
            <a:ext cx="1707045" cy="2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29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20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756443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>
              <a:alpha val="69804"/>
            </a:srgbClr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9598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" y="4438"/>
            <a:ext cx="10694526" cy="7560000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/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7959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, tekst og punk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1976400"/>
            <a:ext cx="4301300" cy="4922405"/>
          </a:xfrm>
        </p:spPr>
        <p:txBody>
          <a:bodyPr numCol="1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2095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spalte tekst + to spalter 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3548746"/>
            <a:ext cx="4302700" cy="3349692"/>
          </a:xfrm>
        </p:spPr>
        <p:txBody>
          <a:bodyPr numCol="1"/>
          <a:lstStyle>
            <a:lvl1pPr marL="342900" indent="-342900">
              <a:buFont typeface="Arial" panose="020B0604020202020204" pitchFamily="34" charset="0"/>
              <a:buChar char="•"/>
              <a:defRPr b="0"/>
            </a:lvl1pPr>
            <a:lvl2pPr marL="366713" indent="0"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3549112"/>
            <a:ext cx="4301300" cy="3349692"/>
          </a:xfrm>
        </p:spPr>
        <p:txBody>
          <a:bodyPr numCol="1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4"/>
          </p:nvPr>
        </p:nvSpPr>
        <p:spPr>
          <a:xfrm>
            <a:off x="666000" y="1976035"/>
            <a:ext cx="9361400" cy="15181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549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Én spalte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55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1690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1976400"/>
            <a:ext cx="43013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231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Én spal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390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spalte tekst +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52151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5724000" y="1982788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7995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66000" y="666000"/>
            <a:ext cx="9361400" cy="62920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66000" y="1976034"/>
            <a:ext cx="9361400" cy="49224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6801" y="7011115"/>
            <a:ext cx="997492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AE86-66BC-4D69-BCA2-89AA54B6D81B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46300" y="7011115"/>
            <a:ext cx="5832648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663605" y="7011115"/>
            <a:ext cx="779440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33FD-4122-4D1A-8EB9-9720D668125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30" y="7025621"/>
            <a:ext cx="1707045" cy="248634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66000" y="1380569"/>
            <a:ext cx="9361220" cy="0"/>
          </a:xfrm>
          <a:prstGeom prst="line">
            <a:avLst/>
          </a:prstGeom>
          <a:ln>
            <a:solidFill>
              <a:srgbClr val="F37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58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70" r:id="rId3"/>
    <p:sldLayoutId id="2147483661" r:id="rId4"/>
    <p:sldLayoutId id="2147483662" r:id="rId5"/>
    <p:sldLayoutId id="2147483664" r:id="rId6"/>
    <p:sldLayoutId id="2147483665" r:id="rId7"/>
    <p:sldLayoutId id="2147483650" r:id="rId8"/>
    <p:sldLayoutId id="2147483666" r:id="rId9"/>
    <p:sldLayoutId id="2147483667" r:id="rId10"/>
    <p:sldLayoutId id="2147483668" r:id="rId11"/>
    <p:sldLayoutId id="2147483663" r:id="rId12"/>
    <p:sldLayoutId id="2147483669" r:id="rId13"/>
    <p:sldLayoutId id="2147483654" r:id="rId14"/>
    <p:sldLayoutId id="2147483671" r:id="rId15"/>
    <p:sldLayoutId id="2147483655" r:id="rId16"/>
  </p:sldLayoutIdLst>
  <p:txStyles>
    <p:titleStyle>
      <a:lvl1pPr algn="l" defTabSz="995873" rtl="0" eaLnBrk="1" latinLnBrk="0" hangingPunct="1">
        <a:spcBef>
          <a:spcPct val="0"/>
        </a:spcBef>
        <a:buNone/>
        <a:defRPr sz="2500" b="1" kern="1200" cap="none" baseline="0">
          <a:solidFill>
            <a:srgbClr val="F37321"/>
          </a:solidFill>
          <a:latin typeface="+mj-lt"/>
          <a:ea typeface="+mj-ea"/>
          <a:cs typeface="+mj-cs"/>
        </a:defRPr>
      </a:lvl1pPr>
    </p:titleStyle>
    <p:bodyStyle>
      <a:lvl1pPr marL="0" indent="-324000" algn="l" defTabSz="995784" rtl="0" eaLnBrk="1" latinLnBrk="0" hangingPunct="1">
        <a:spcBef>
          <a:spcPts val="800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138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405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296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188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079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93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784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675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567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459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350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243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134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8YQON8ImTFI&amp;list=PLJjF5yF6n8FOORbgyHDJKI9ukK0eEFAq8&amp;index=8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378148" y="1261939"/>
            <a:ext cx="9793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4172" y="541859"/>
            <a:ext cx="8064896" cy="381642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nb-NO" sz="2800">
                <a:solidFill>
                  <a:schemeClr val="accent1"/>
                </a:solidFill>
              </a:rPr>
              <a:t>Regelverk om </a:t>
            </a:r>
            <a:r>
              <a:rPr lang="nb-NO" sz="2800" err="1">
                <a:solidFill>
                  <a:schemeClr val="accent1"/>
                </a:solidFill>
              </a:rPr>
              <a:t>skulemiljø</a:t>
            </a:r>
            <a:r>
              <a:rPr lang="nb-NO" sz="2800">
                <a:solidFill>
                  <a:schemeClr val="accent1"/>
                </a:solidFill>
              </a:rPr>
              <a:t> – paragraf 9a</a:t>
            </a:r>
            <a:endParaRPr lang="nb-NO" sz="2800"/>
          </a:p>
          <a:p>
            <a:pPr indent="0">
              <a:buNone/>
            </a:pPr>
            <a:r>
              <a:rPr lang="nb-NO" sz="2400"/>
              <a:t>«Alle </a:t>
            </a:r>
            <a:r>
              <a:rPr lang="nb-NO" sz="2400" err="1"/>
              <a:t>elevar</a:t>
            </a:r>
            <a:r>
              <a:rPr lang="nb-NO" sz="2400"/>
              <a:t> har rett til å ha </a:t>
            </a:r>
            <a:r>
              <a:rPr lang="nb-NO" sz="2400" err="1"/>
              <a:t>eit</a:t>
            </a:r>
            <a:r>
              <a:rPr lang="nb-NO" sz="2400"/>
              <a:t> </a:t>
            </a:r>
            <a:r>
              <a:rPr lang="nb-NO" sz="2400">
                <a:solidFill>
                  <a:schemeClr val="accent1"/>
                </a:solidFill>
              </a:rPr>
              <a:t>trygt og godt </a:t>
            </a:r>
            <a:r>
              <a:rPr lang="nb-NO" sz="2400" err="1">
                <a:solidFill>
                  <a:schemeClr val="accent1"/>
                </a:solidFill>
              </a:rPr>
              <a:t>skulemiljø</a:t>
            </a:r>
            <a:r>
              <a:rPr lang="nb-NO" sz="2400">
                <a:solidFill>
                  <a:schemeClr val="accent1"/>
                </a:solidFill>
              </a:rPr>
              <a:t> </a:t>
            </a:r>
            <a:r>
              <a:rPr lang="nb-NO" sz="2400"/>
              <a:t/>
            </a:r>
            <a:br>
              <a:rPr lang="nb-NO" sz="2400"/>
            </a:br>
            <a:r>
              <a:rPr lang="nb-NO" sz="2400"/>
              <a:t>som </a:t>
            </a:r>
            <a:r>
              <a:rPr lang="nb-NO" sz="2400" err="1"/>
              <a:t>fremjar</a:t>
            </a:r>
            <a:r>
              <a:rPr lang="nb-NO" sz="2400"/>
              <a:t> helse, trivsel og læring.»</a:t>
            </a:r>
          </a:p>
          <a:p>
            <a:pPr indent="0">
              <a:buNone/>
            </a:pPr>
            <a:r>
              <a:rPr lang="nn-NO" sz="1800"/>
              <a:t>Tyder at skulen skal ha nulltoleranse mot krenking som mobbing, vold, diskriminering og trakassering. </a:t>
            </a:r>
          </a:p>
          <a:p>
            <a:pPr indent="0">
              <a:buNone/>
            </a:pPr>
            <a:r>
              <a:rPr lang="nn-NO" sz="1800"/>
              <a:t>Aktivitetsplikta vert utløyst ved tilbakemelding om brot på desse </a:t>
            </a:r>
            <a:endParaRPr lang="nb-NO" sz="1800"/>
          </a:p>
          <a:p>
            <a:pPr indent="0">
              <a:buNone/>
            </a:pPr>
            <a:r>
              <a:rPr lang="nb-NO" sz="1800" err="1"/>
              <a:t>Skulen</a:t>
            </a:r>
            <a:r>
              <a:rPr lang="nb-NO" sz="1800"/>
              <a:t> har ei plikt (aktivitetsplikta) til å lage </a:t>
            </a:r>
            <a:r>
              <a:rPr lang="nb-NO" sz="1800" err="1"/>
              <a:t>ein</a:t>
            </a:r>
            <a:r>
              <a:rPr lang="nb-NO" sz="1800"/>
              <a:t> plan med tiltak så lenge eleven </a:t>
            </a:r>
            <a:r>
              <a:rPr lang="nb-NO" sz="1800" err="1"/>
              <a:t>ikkje</a:t>
            </a:r>
            <a:r>
              <a:rPr lang="nb-NO" sz="1800"/>
              <a:t> har </a:t>
            </a:r>
            <a:r>
              <a:rPr lang="nb-NO" sz="1800" err="1"/>
              <a:t>eit</a:t>
            </a:r>
            <a:r>
              <a:rPr lang="nb-NO" sz="1800"/>
              <a:t> trygt og godt skolemiljø. Det er </a:t>
            </a:r>
            <a:r>
              <a:rPr lang="nb-NO" sz="1800" err="1"/>
              <a:t>elevane</a:t>
            </a:r>
            <a:r>
              <a:rPr lang="nb-NO" sz="1800"/>
              <a:t> si eiga</a:t>
            </a:r>
            <a:r>
              <a:rPr lang="nb-NO" sz="1800">
                <a:solidFill>
                  <a:schemeClr val="accent1"/>
                </a:solidFill>
              </a:rPr>
              <a:t> oppleving </a:t>
            </a:r>
            <a:r>
              <a:rPr lang="nb-NO" sz="1800"/>
              <a:t>av </a:t>
            </a:r>
            <a:r>
              <a:rPr lang="nb-NO" sz="1800" err="1"/>
              <a:t>korleis</a:t>
            </a:r>
            <a:r>
              <a:rPr lang="nb-NO" sz="1800"/>
              <a:t> </a:t>
            </a:r>
            <a:r>
              <a:rPr lang="nb-NO" sz="1800" err="1"/>
              <a:t>dei</a:t>
            </a:r>
            <a:r>
              <a:rPr lang="nb-NO" sz="1800"/>
              <a:t> har det på </a:t>
            </a:r>
            <a:r>
              <a:rPr lang="nb-NO" sz="1800" err="1"/>
              <a:t>skulen</a:t>
            </a:r>
            <a:r>
              <a:rPr lang="nb-NO" sz="1800"/>
              <a:t>, som er </a:t>
            </a:r>
            <a:r>
              <a:rPr lang="nb-NO" sz="1800" err="1"/>
              <a:t>avgjerande</a:t>
            </a:r>
            <a:r>
              <a:rPr lang="nb-NO" sz="1800"/>
              <a:t>. </a:t>
            </a:r>
            <a:br>
              <a:rPr lang="nb-NO" sz="1800"/>
            </a:br>
            <a:r>
              <a:rPr lang="nb-NO" sz="1800"/>
              <a:t/>
            </a:r>
            <a:br>
              <a:rPr lang="nb-NO" sz="1800"/>
            </a:br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" y="6878563"/>
            <a:ext cx="10432554" cy="14953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/>
        </p:blipFill>
        <p:spPr>
          <a:xfrm>
            <a:off x="810196" y="4081198"/>
            <a:ext cx="708573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1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378148" y="1261939"/>
            <a:ext cx="9793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5650" y="655395"/>
            <a:ext cx="7633028" cy="3774895"/>
          </a:xfrm>
        </p:spPr>
        <p:txBody>
          <a:bodyPr vert="horz" lIns="0" tIns="0" rIns="0" bIns="0" rtlCol="0" anchor="t">
            <a:noAutofit/>
          </a:bodyPr>
          <a:lstStyle/>
          <a:p>
            <a:pPr indent="0">
              <a:buNone/>
            </a:pPr>
            <a:r>
              <a:rPr lang="nb-NO" sz="2000">
                <a:solidFill>
                  <a:schemeClr val="accent1"/>
                </a:solidFill>
              </a:rPr>
              <a:t>Mistrivsel på </a:t>
            </a:r>
            <a:r>
              <a:rPr lang="nb-NO" sz="2000" err="1">
                <a:solidFill>
                  <a:schemeClr val="accent1"/>
                </a:solidFill>
              </a:rPr>
              <a:t>skulen</a:t>
            </a:r>
            <a:r>
              <a:rPr lang="nb-NO" sz="2000">
                <a:solidFill>
                  <a:schemeClr val="accent1"/>
                </a:solidFill>
              </a:rPr>
              <a:t> – kva kan det </a:t>
            </a:r>
            <a:r>
              <a:rPr lang="nb-NO" sz="2000" err="1">
                <a:solidFill>
                  <a:schemeClr val="accent1"/>
                </a:solidFill>
              </a:rPr>
              <a:t>skuldast</a:t>
            </a:r>
            <a:r>
              <a:rPr lang="nb-NO" sz="2000">
                <a:solidFill>
                  <a:schemeClr val="accent1"/>
                </a:solidFill>
              </a:rPr>
              <a:t>? </a:t>
            </a:r>
          </a:p>
          <a:p>
            <a:pPr marL="342900" indent="-342900">
              <a:buFontTx/>
              <a:buChar char="-"/>
            </a:pPr>
            <a:r>
              <a:rPr lang="nb-NO" sz="2000" err="1"/>
              <a:t>Synleg</a:t>
            </a:r>
            <a:r>
              <a:rPr lang="nb-NO" sz="2000"/>
              <a:t> : fysisk vold som knuffing, slag, spark</a:t>
            </a:r>
          </a:p>
          <a:p>
            <a:pPr marL="342900" indent="-342900">
              <a:buFontTx/>
              <a:buChar char="-"/>
            </a:pPr>
            <a:r>
              <a:rPr lang="nb-NO" sz="2000"/>
              <a:t>Mistrivsel grunna det psykososiale miljøet: at </a:t>
            </a:r>
            <a:r>
              <a:rPr lang="nb-NO" sz="2000" err="1"/>
              <a:t>ein</a:t>
            </a:r>
            <a:r>
              <a:rPr lang="nb-NO" sz="2000"/>
              <a:t> kjenner seg </a:t>
            </a:r>
            <a:r>
              <a:rPr lang="nb-NO" sz="2000" err="1"/>
              <a:t>utanfor</a:t>
            </a:r>
            <a:r>
              <a:rPr lang="nb-NO" sz="2000"/>
              <a:t>, ei kjensle av å </a:t>
            </a:r>
            <a:r>
              <a:rPr lang="nb-NO" sz="2000" err="1"/>
              <a:t>ikkje</a:t>
            </a:r>
            <a:r>
              <a:rPr lang="nb-NO" sz="2000"/>
              <a:t> </a:t>
            </a:r>
            <a:r>
              <a:rPr lang="nb-NO" sz="2000" err="1"/>
              <a:t>vere</a:t>
            </a:r>
            <a:r>
              <a:rPr lang="nb-NO" sz="2000"/>
              <a:t> </a:t>
            </a:r>
            <a:r>
              <a:rPr lang="nb-NO" sz="2000" err="1"/>
              <a:t>ein</a:t>
            </a:r>
            <a:r>
              <a:rPr lang="nb-NO" sz="2000"/>
              <a:t> del av gruppa, klassen, «</a:t>
            </a:r>
            <a:r>
              <a:rPr lang="nb-NO" sz="2000" err="1"/>
              <a:t>dei</a:t>
            </a:r>
            <a:r>
              <a:rPr lang="nb-NO" sz="2000"/>
              <a:t> andre»</a:t>
            </a:r>
          </a:p>
          <a:p>
            <a:pPr marL="342900" indent="-342900">
              <a:buFontTx/>
              <a:buChar char="-"/>
            </a:pPr>
            <a:r>
              <a:rPr lang="nb-NO" sz="2000"/>
              <a:t>Mistrivsel grunna </a:t>
            </a:r>
            <a:r>
              <a:rPr lang="nb-NO" sz="2000" err="1"/>
              <a:t>kommunikasjonssituasjonar</a:t>
            </a:r>
            <a:r>
              <a:rPr lang="nb-NO" sz="2000"/>
              <a:t> mellom </a:t>
            </a:r>
            <a:r>
              <a:rPr lang="nb-NO" sz="2000" err="1"/>
              <a:t>elevar</a:t>
            </a:r>
            <a:r>
              <a:rPr lang="nb-NO" sz="2000"/>
              <a:t>: </a:t>
            </a:r>
            <a:r>
              <a:rPr lang="nb-NO" sz="2000" err="1"/>
              <a:t>Kroppspråk</a:t>
            </a:r>
            <a:r>
              <a:rPr lang="nb-NO" sz="2000"/>
              <a:t>, bruk av blikk, val av ord i </a:t>
            </a:r>
            <a:r>
              <a:rPr lang="nb-NO" sz="2000" err="1"/>
              <a:t>samtalar</a:t>
            </a:r>
            <a:r>
              <a:rPr lang="nb-NO" sz="2000"/>
              <a:t>, tonefall i </a:t>
            </a:r>
            <a:r>
              <a:rPr lang="nb-NO" sz="2000" err="1"/>
              <a:t>kommentarar</a:t>
            </a:r>
            <a:r>
              <a:rPr lang="nb-NO" sz="2000"/>
              <a:t>, måten </a:t>
            </a:r>
            <a:r>
              <a:rPr lang="nb-NO" sz="2000" err="1"/>
              <a:t>medelevar</a:t>
            </a:r>
            <a:r>
              <a:rPr lang="nb-NO" sz="2000"/>
              <a:t> posisjonerer seg på i forhold til elev</a:t>
            </a:r>
          </a:p>
          <a:p>
            <a:pPr indent="0">
              <a:buNone/>
            </a:pPr>
            <a:endParaRPr lang="nb-NO" sz="1800"/>
          </a:p>
          <a:p>
            <a:pPr indent="0">
              <a:buNone/>
            </a:pPr>
            <a:endParaRPr lang="nb-NO" sz="1800"/>
          </a:p>
          <a:p>
            <a:pPr marL="342900" indent="-342900">
              <a:buFontTx/>
              <a:buChar char="-"/>
            </a:pPr>
            <a:endParaRPr lang="nb-NO" sz="2400">
              <a:solidFill>
                <a:schemeClr val="accent1"/>
              </a:solidFill>
            </a:endParaRPr>
          </a:p>
          <a:p>
            <a:pPr indent="0">
              <a:buNone/>
            </a:pPr>
            <a:r>
              <a:rPr lang="nb-NO" sz="2400"/>
              <a:t/>
            </a:r>
            <a:br>
              <a:rPr lang="nb-NO" sz="2400"/>
            </a:br>
            <a:endParaRPr lang="nb-NO" sz="2400"/>
          </a:p>
          <a:p>
            <a:pPr indent="0">
              <a:buNone/>
            </a:pPr>
            <a:r>
              <a:rPr lang="nb-NO" sz="1800"/>
              <a:t/>
            </a:r>
            <a:br>
              <a:rPr lang="nb-NO" sz="1800"/>
            </a:br>
            <a:r>
              <a:rPr lang="nb-NO" sz="1800"/>
              <a:t/>
            </a:r>
            <a:br>
              <a:rPr lang="nb-NO" sz="1800"/>
            </a:br>
            <a:endParaRPr lang="nb-NO"/>
          </a:p>
          <a:p>
            <a:pPr indent="-323850"/>
            <a:endParaRPr lang="nb-NO"/>
          </a:p>
          <a:p>
            <a:pPr indent="-323850"/>
            <a:endParaRPr lang="nb-NO"/>
          </a:p>
          <a:p>
            <a:pPr indent="-323850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" y="6878563"/>
            <a:ext cx="10432554" cy="14953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/>
        </p:blipFill>
        <p:spPr>
          <a:xfrm>
            <a:off x="594172" y="4286275"/>
            <a:ext cx="7085731" cy="26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378148" y="1261939"/>
            <a:ext cx="9793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4172" y="541859"/>
            <a:ext cx="9001000" cy="417646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nb-NO" sz="1900" err="1">
                <a:solidFill>
                  <a:schemeClr val="accent1"/>
                </a:solidFill>
              </a:rPr>
              <a:t>Mistrivnad</a:t>
            </a:r>
            <a:r>
              <a:rPr lang="nb-NO" sz="1900">
                <a:solidFill>
                  <a:schemeClr val="accent1"/>
                </a:solidFill>
              </a:rPr>
              <a:t> i </a:t>
            </a:r>
            <a:r>
              <a:rPr lang="nb-NO" sz="1900" err="1">
                <a:solidFill>
                  <a:schemeClr val="accent1"/>
                </a:solidFill>
              </a:rPr>
              <a:t>skuletida</a:t>
            </a:r>
            <a:r>
              <a:rPr lang="nb-NO" sz="1900">
                <a:solidFill>
                  <a:schemeClr val="accent1"/>
                </a:solidFill>
              </a:rPr>
              <a:t> kan </a:t>
            </a:r>
            <a:r>
              <a:rPr lang="nb-NO" sz="1900" err="1">
                <a:solidFill>
                  <a:schemeClr val="accent1"/>
                </a:solidFill>
              </a:rPr>
              <a:t>skuldast</a:t>
            </a:r>
            <a:r>
              <a:rPr lang="nb-NO" sz="1900">
                <a:solidFill>
                  <a:schemeClr val="accent1"/>
                </a:solidFill>
              </a:rPr>
              <a:t> </a:t>
            </a:r>
            <a:r>
              <a:rPr lang="nb-NO" sz="1900" err="1">
                <a:solidFill>
                  <a:schemeClr val="accent1"/>
                </a:solidFill>
              </a:rPr>
              <a:t>hendingar</a:t>
            </a:r>
            <a:r>
              <a:rPr lang="nb-NO" sz="1900">
                <a:solidFill>
                  <a:schemeClr val="accent1"/>
                </a:solidFill>
              </a:rPr>
              <a:t> i fritida</a:t>
            </a:r>
          </a:p>
          <a:p>
            <a:pPr indent="0">
              <a:buNone/>
            </a:pPr>
            <a:r>
              <a:rPr lang="nb-NO" sz="19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Elevar</a:t>
            </a:r>
            <a:r>
              <a:rPr lang="nb-NO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ber </a:t>
            </a:r>
            <a:r>
              <a:rPr lang="nb-NO" sz="19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oftast</a:t>
            </a:r>
            <a:r>
              <a:rPr lang="nb-NO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 seg </a:t>
            </a:r>
            <a:r>
              <a:rPr lang="nb-NO" sz="19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hendingar</a:t>
            </a:r>
            <a:r>
              <a:rPr lang="nb-NO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i </a:t>
            </a:r>
            <a:r>
              <a:rPr lang="nb-NO" sz="19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skuledagen</a:t>
            </a:r>
            <a:endParaRPr lang="nb-NO" sz="1900"/>
          </a:p>
          <a:p>
            <a:pPr indent="0">
              <a:buNone/>
            </a:pPr>
            <a:r>
              <a:rPr lang="nb-NO" sz="1900"/>
              <a:t>Det som skjer på </a:t>
            </a:r>
            <a:r>
              <a:rPr lang="nb-NO" sz="1900" err="1"/>
              <a:t>fotballbana</a:t>
            </a:r>
            <a:r>
              <a:rPr lang="nb-NO" sz="1900"/>
              <a:t>, på 4H, </a:t>
            </a:r>
            <a:r>
              <a:rPr lang="nb-NO" sz="1900" err="1"/>
              <a:t>fritidsaktivitetar</a:t>
            </a:r>
            <a:r>
              <a:rPr lang="nb-NO" sz="1900"/>
              <a:t>, SFO, på </a:t>
            </a:r>
            <a:r>
              <a:rPr lang="nb-NO" sz="1900" err="1"/>
              <a:t>skulevegen</a:t>
            </a:r>
            <a:r>
              <a:rPr lang="nb-NO" sz="1900"/>
              <a:t> til og </a:t>
            </a:r>
            <a:r>
              <a:rPr lang="nb-NO" sz="1900" err="1"/>
              <a:t>frå</a:t>
            </a:r>
            <a:r>
              <a:rPr lang="nb-NO" sz="1900"/>
              <a:t> heimen, på </a:t>
            </a:r>
            <a:r>
              <a:rPr lang="nb-NO" sz="1900" err="1"/>
              <a:t>skulebussen</a:t>
            </a:r>
            <a:r>
              <a:rPr lang="nb-NO" sz="1900"/>
              <a:t>, i </a:t>
            </a:r>
            <a:r>
              <a:rPr lang="nb-NO" sz="1900" err="1"/>
              <a:t>bursdagar</a:t>
            </a:r>
            <a:r>
              <a:rPr lang="nb-NO" sz="1900"/>
              <a:t>, og </a:t>
            </a:r>
            <a:r>
              <a:rPr lang="nb-NO" sz="1900" err="1"/>
              <a:t>ikkje</a:t>
            </a:r>
            <a:r>
              <a:rPr lang="nb-NO" sz="1900"/>
              <a:t> minst sosiale media og alle andre arena der </a:t>
            </a:r>
            <a:r>
              <a:rPr lang="nb-NO" sz="1900" err="1"/>
              <a:t>born</a:t>
            </a:r>
            <a:r>
              <a:rPr lang="nb-NO" sz="1900"/>
              <a:t> samlast påverkar </a:t>
            </a:r>
            <a:r>
              <a:rPr lang="nb-NO" sz="1900" err="1"/>
              <a:t>elevane</a:t>
            </a:r>
            <a:r>
              <a:rPr lang="nb-NO" sz="1900"/>
              <a:t> sin </a:t>
            </a:r>
            <a:r>
              <a:rPr lang="nb-NO" sz="1900" err="1"/>
              <a:t>skuledag</a:t>
            </a:r>
            <a:r>
              <a:rPr lang="nb-NO" sz="1900"/>
              <a:t> på godt og vondt.</a:t>
            </a:r>
          </a:p>
          <a:p>
            <a:pPr indent="0">
              <a:buNone/>
            </a:pPr>
            <a:endParaRPr lang="nb-NO" sz="1900"/>
          </a:p>
          <a:p>
            <a:pPr indent="0">
              <a:buNone/>
            </a:pPr>
            <a:r>
              <a:rPr lang="nb-NO" sz="1900" err="1"/>
              <a:t>Ver</a:t>
            </a:r>
            <a:r>
              <a:rPr lang="nb-NO" sz="1900"/>
              <a:t> obs på </a:t>
            </a:r>
            <a:r>
              <a:rPr lang="nb-NO" sz="1900" err="1"/>
              <a:t>mobbeappane</a:t>
            </a:r>
            <a:r>
              <a:rPr lang="nb-NO" sz="1900"/>
              <a:t> </a:t>
            </a:r>
            <a:r>
              <a:rPr lang="nb-NO" sz="1900" b="1" err="1"/>
              <a:t>Sarahah</a:t>
            </a:r>
            <a:r>
              <a:rPr lang="nb-NO" sz="1900" b="1"/>
              <a:t>, </a:t>
            </a:r>
            <a:r>
              <a:rPr lang="nb-NO" sz="1900" b="1" err="1"/>
              <a:t>Tellonym</a:t>
            </a:r>
            <a:r>
              <a:rPr lang="nb-NO" sz="1900" b="1"/>
              <a:t> og </a:t>
            </a:r>
            <a:r>
              <a:rPr lang="nb-NO" sz="1900" b="1" err="1"/>
              <a:t>Yolo</a:t>
            </a:r>
            <a:r>
              <a:rPr lang="nb-NO" sz="1900" b="1"/>
              <a:t>. </a:t>
            </a:r>
            <a:r>
              <a:rPr lang="nb-NO" sz="1900" err="1"/>
              <a:t>Desse</a:t>
            </a:r>
            <a:r>
              <a:rPr lang="nb-NO" sz="1900"/>
              <a:t> vert brukt til spre rykter, mobbe og krenke. </a:t>
            </a:r>
            <a:r>
              <a:rPr lang="nb-NO" sz="1900" err="1"/>
              <a:t>Brukarane</a:t>
            </a:r>
            <a:r>
              <a:rPr lang="nb-NO" sz="1900"/>
              <a:t> kan </a:t>
            </a:r>
            <a:r>
              <a:rPr lang="nb-NO" sz="1900" err="1"/>
              <a:t>vera</a:t>
            </a:r>
            <a:r>
              <a:rPr lang="nb-NO" sz="1900"/>
              <a:t> anonyme. Sjå lister på Barnevakten.no</a:t>
            </a:r>
          </a:p>
          <a:p>
            <a:pPr indent="0">
              <a:buNone/>
            </a:pPr>
            <a:r>
              <a:rPr lang="nb-NO" sz="1900"/>
              <a:t>Tips: Bruk screen </a:t>
            </a:r>
            <a:r>
              <a:rPr lang="nb-NO" sz="1900" err="1"/>
              <a:t>shot</a:t>
            </a:r>
            <a:r>
              <a:rPr lang="nb-NO" sz="1900"/>
              <a:t> funksjon for å dokumentere uønska aktivitet</a:t>
            </a:r>
          </a:p>
          <a:p>
            <a:pPr indent="0">
              <a:buNone/>
            </a:pPr>
            <a:r>
              <a:rPr lang="nb-NO" sz="2400"/>
              <a:t/>
            </a:r>
            <a:br>
              <a:rPr lang="nb-NO" sz="2400"/>
            </a:br>
            <a:endParaRPr lang="nb-NO" sz="2400"/>
          </a:p>
          <a:p>
            <a:pPr indent="0">
              <a:buNone/>
            </a:pPr>
            <a:r>
              <a:rPr lang="nb-NO" sz="1800"/>
              <a:t/>
            </a:r>
            <a:br>
              <a:rPr lang="nb-NO" sz="1800"/>
            </a:br>
            <a:r>
              <a:rPr lang="nb-NO" sz="1800"/>
              <a:t/>
            </a:r>
            <a:br>
              <a:rPr lang="nb-NO" sz="1800"/>
            </a:br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" y="6878563"/>
            <a:ext cx="10432554" cy="14953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/>
        </p:blipFill>
        <p:spPr>
          <a:xfrm>
            <a:off x="594172" y="4286275"/>
            <a:ext cx="708573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0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378148" y="1261939"/>
            <a:ext cx="9793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2" y="6860654"/>
            <a:ext cx="10432554" cy="14953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>
          <a:xfrm>
            <a:off x="51551" y="3116940"/>
            <a:ext cx="10058400" cy="3816424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594172" y="541859"/>
            <a:ext cx="9361040" cy="352839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b-NO" sz="2400">
                <a:solidFill>
                  <a:schemeClr val="accent1"/>
                </a:solidFill>
              </a:rPr>
              <a:t>Om aktivitetsplikta</a:t>
            </a:r>
            <a:r>
              <a:rPr lang="nb-NO" sz="1600"/>
              <a:t/>
            </a:r>
            <a:br>
              <a:rPr lang="nb-NO" sz="1600"/>
            </a:br>
            <a:endParaRPr lang="nb-NO" sz="1600"/>
          </a:p>
          <a:p>
            <a:pPr marL="457200" indent="-457200"/>
            <a:r>
              <a:rPr lang="nb-NO" sz="1800"/>
              <a:t>Alle tilsette på </a:t>
            </a:r>
            <a:r>
              <a:rPr lang="nb-NO" sz="1800" err="1"/>
              <a:t>skulen</a:t>
            </a:r>
            <a:r>
              <a:rPr lang="nb-NO" sz="1800"/>
              <a:t> </a:t>
            </a:r>
            <a:r>
              <a:rPr lang="nb-NO" sz="1800" err="1"/>
              <a:t>pliktar</a:t>
            </a:r>
            <a:r>
              <a:rPr lang="nb-NO" sz="1800"/>
              <a:t> å følgje med og varsle</a:t>
            </a:r>
          </a:p>
          <a:p>
            <a:pPr marL="457200" indent="-457200"/>
            <a:r>
              <a:rPr lang="nn-NO" sz="1800"/>
              <a:t>Formålet med aktivitetsplikta er å sikre at skulene handlar raskt og riktig når en elev ikkje har det trygt og godt på skolen</a:t>
            </a:r>
          </a:p>
          <a:p>
            <a:pPr marL="457200" indent="-457200"/>
            <a:r>
              <a:rPr lang="nn-NO" sz="1800"/>
              <a:t>Skulen si plikt til å følgje med: i klasseromma, i friminutta, i alle skulesituasjonar</a:t>
            </a:r>
          </a:p>
          <a:p>
            <a:pPr marL="457200" indent="-457200"/>
            <a:r>
              <a:rPr lang="nn-NO" sz="1800"/>
              <a:t>Skulen si plikt til å gripe inn: mot mobbing, vold, diskriminering og andre handlingar for å stoppe både akutte og pågåande situasjonar: t.d. utfrysningssituasjon, verbale krenkingar, fysiske krenkingar som slag og spark</a:t>
            </a:r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387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378148" y="1261939"/>
            <a:ext cx="9793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2" y="6860654"/>
            <a:ext cx="10432554" cy="14953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>
          <a:xfrm>
            <a:off x="234132" y="3854226"/>
            <a:ext cx="10058400" cy="2952329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594172" y="541859"/>
            <a:ext cx="9145016" cy="381642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b-NO" sz="2400">
                <a:solidFill>
                  <a:schemeClr val="accent1"/>
                </a:solidFill>
              </a:rPr>
              <a:t>Om aktivitetsplikta</a:t>
            </a:r>
            <a:r>
              <a:rPr lang="nb-NO" sz="1600"/>
              <a:t/>
            </a:r>
            <a:br>
              <a:rPr lang="nb-NO" sz="1600"/>
            </a:br>
            <a:endParaRPr lang="nb-NO" sz="1600"/>
          </a:p>
          <a:p>
            <a:r>
              <a:rPr lang="nb-NO" sz="1800" err="1"/>
              <a:t>Skulen</a:t>
            </a:r>
            <a:r>
              <a:rPr lang="nb-NO" sz="1800"/>
              <a:t> si plikt til å varsle om </a:t>
            </a:r>
            <a:r>
              <a:rPr lang="nb-NO" sz="1800" err="1"/>
              <a:t>ein</a:t>
            </a:r>
            <a:r>
              <a:rPr lang="nb-NO" sz="1800"/>
              <a:t> </a:t>
            </a:r>
            <a:r>
              <a:rPr lang="nb-NO" sz="1800" err="1"/>
              <a:t>mistenkjer</a:t>
            </a:r>
            <a:r>
              <a:rPr lang="nb-NO" sz="1800"/>
              <a:t> eleven </a:t>
            </a:r>
            <a:r>
              <a:rPr lang="nb-NO" sz="1800" err="1"/>
              <a:t>ikkje</a:t>
            </a:r>
            <a:r>
              <a:rPr lang="nb-NO" sz="1800"/>
              <a:t> har det bra. Mistanken kan basere seg på </a:t>
            </a:r>
            <a:r>
              <a:rPr lang="nb-NO" sz="1800" err="1"/>
              <a:t>observasjonar</a:t>
            </a:r>
            <a:r>
              <a:rPr lang="nb-NO" sz="1800"/>
              <a:t> av </a:t>
            </a:r>
            <a:r>
              <a:rPr lang="nb-NO" sz="1800" err="1"/>
              <a:t>elevane</a:t>
            </a:r>
            <a:r>
              <a:rPr lang="nb-NO" sz="1800"/>
              <a:t>, </a:t>
            </a:r>
            <a:r>
              <a:rPr lang="nb-NO" sz="1800" err="1"/>
              <a:t>tilbakemeldingar</a:t>
            </a:r>
            <a:r>
              <a:rPr lang="nb-NO" sz="1800"/>
              <a:t> i </a:t>
            </a:r>
            <a:r>
              <a:rPr lang="nb-NO" sz="1800" err="1"/>
              <a:t>undersøkingar</a:t>
            </a:r>
            <a:r>
              <a:rPr lang="nb-NO" sz="1800"/>
              <a:t> (</a:t>
            </a:r>
            <a:r>
              <a:rPr lang="nb-NO" sz="1800" err="1"/>
              <a:t>td</a:t>
            </a:r>
            <a:r>
              <a:rPr lang="nb-NO" sz="1800"/>
              <a:t>. Elevundersøkinga) </a:t>
            </a:r>
            <a:r>
              <a:rPr lang="nb-NO" sz="1800" err="1"/>
              <a:t>beskjedar</a:t>
            </a:r>
            <a:r>
              <a:rPr lang="nb-NO" sz="1800"/>
              <a:t> </a:t>
            </a:r>
            <a:r>
              <a:rPr lang="nb-NO" sz="1800" err="1"/>
              <a:t>frå</a:t>
            </a:r>
            <a:r>
              <a:rPr lang="nb-NO" sz="1800"/>
              <a:t> </a:t>
            </a:r>
            <a:r>
              <a:rPr lang="nb-NO" sz="1800" err="1"/>
              <a:t>føresette</a:t>
            </a:r>
            <a:r>
              <a:rPr lang="nb-NO" sz="1800"/>
              <a:t>  eller </a:t>
            </a:r>
            <a:r>
              <a:rPr lang="nb-NO" sz="1800" err="1"/>
              <a:t>medelevar</a:t>
            </a:r>
            <a:r>
              <a:rPr lang="nb-NO" sz="1800"/>
              <a:t> og aktivitet i sosiale medier, og det at eleven </a:t>
            </a:r>
            <a:r>
              <a:rPr lang="nb-NO" sz="1800" err="1"/>
              <a:t>sjølv</a:t>
            </a:r>
            <a:r>
              <a:rPr lang="nb-NO" sz="1800"/>
              <a:t> seier </a:t>
            </a:r>
            <a:r>
              <a:rPr lang="nb-NO" sz="1800" err="1"/>
              <a:t>frå</a:t>
            </a:r>
            <a:r>
              <a:rPr lang="nb-NO" sz="1800"/>
              <a:t> han </a:t>
            </a:r>
            <a:r>
              <a:rPr lang="nb-NO" sz="1800" err="1"/>
              <a:t>ikkje</a:t>
            </a:r>
            <a:r>
              <a:rPr lang="nb-NO" sz="1800"/>
              <a:t> har det bra på </a:t>
            </a:r>
            <a:r>
              <a:rPr lang="nb-NO" sz="1800" err="1"/>
              <a:t>skulen</a:t>
            </a:r>
            <a:endParaRPr lang="nb-NO" sz="1800"/>
          </a:p>
          <a:p>
            <a:r>
              <a:rPr lang="nb-NO" sz="1800"/>
              <a:t>Det skal </a:t>
            </a:r>
            <a:r>
              <a:rPr lang="nb-NO" sz="1800" err="1"/>
              <a:t>vere</a:t>
            </a:r>
            <a:r>
              <a:rPr lang="nb-NO" sz="1800"/>
              <a:t> låg terskel for å varsle, og tilsette er plikta til å informere rektor </a:t>
            </a:r>
          </a:p>
          <a:p>
            <a:r>
              <a:rPr lang="nb-NO" sz="1800" err="1"/>
              <a:t>Skulen</a:t>
            </a:r>
            <a:r>
              <a:rPr lang="nb-NO" sz="1800"/>
              <a:t> si plikt til å </a:t>
            </a:r>
            <a:r>
              <a:rPr lang="nb-NO" sz="1800" err="1"/>
              <a:t>undersøkja</a:t>
            </a:r>
            <a:r>
              <a:rPr lang="nb-NO" sz="1800"/>
              <a:t>: få fram fakta om situasjonen, bakgrunn for opplevinga og </a:t>
            </a:r>
            <a:r>
              <a:rPr lang="nb-NO" sz="1800" err="1"/>
              <a:t>evt</a:t>
            </a:r>
            <a:r>
              <a:rPr lang="nb-NO" sz="1800"/>
              <a:t> forhold </a:t>
            </a:r>
            <a:r>
              <a:rPr lang="nb-NO" sz="1800" err="1"/>
              <a:t>utanfor</a:t>
            </a:r>
            <a:r>
              <a:rPr lang="nb-NO" sz="1800"/>
              <a:t> </a:t>
            </a:r>
            <a:r>
              <a:rPr lang="nb-NO" sz="1800" err="1"/>
              <a:t>skulen</a:t>
            </a:r>
            <a:r>
              <a:rPr lang="nb-NO" sz="1800"/>
              <a:t> som speler inn. Eleven sin rett til å bli </a:t>
            </a:r>
            <a:r>
              <a:rPr lang="nb-NO" sz="1800" err="1"/>
              <a:t>høyrd</a:t>
            </a:r>
            <a:r>
              <a:rPr lang="nb-NO" sz="1800"/>
              <a:t>: </a:t>
            </a:r>
            <a:r>
              <a:rPr lang="nb-NO" sz="1800" err="1"/>
              <a:t>skulen</a:t>
            </a:r>
            <a:r>
              <a:rPr lang="nb-NO" sz="1800"/>
              <a:t> skal sørga for at alle </a:t>
            </a:r>
            <a:r>
              <a:rPr lang="nb-NO" sz="1800" err="1"/>
              <a:t>elevar</a:t>
            </a:r>
            <a:r>
              <a:rPr lang="nb-NO" sz="1800"/>
              <a:t> som er direkte påvirka eller involverte blir </a:t>
            </a:r>
            <a:r>
              <a:rPr lang="nb-NO" sz="1800" err="1"/>
              <a:t>høyrde</a:t>
            </a:r>
            <a:r>
              <a:rPr lang="nb-NO" sz="1800"/>
              <a:t> i saka, </a:t>
            </a:r>
            <a:r>
              <a:rPr lang="nb-NO" sz="1800" err="1"/>
              <a:t>dei</a:t>
            </a:r>
            <a:r>
              <a:rPr lang="nb-NO" sz="1800"/>
              <a:t> som vert mistenkte for å </a:t>
            </a:r>
            <a:r>
              <a:rPr lang="nb-NO" sz="1800" err="1"/>
              <a:t>krenkja</a:t>
            </a:r>
            <a:r>
              <a:rPr lang="nb-NO" sz="1800"/>
              <a:t> har lik rett til å bli </a:t>
            </a:r>
            <a:r>
              <a:rPr lang="nb-NO" sz="1800" err="1"/>
              <a:t>høyrt</a:t>
            </a:r>
            <a:r>
              <a:rPr lang="nb-NO" sz="1800"/>
              <a:t>.</a:t>
            </a:r>
          </a:p>
          <a:p>
            <a:endParaRPr lang="nb-NO" sz="1800"/>
          </a:p>
          <a:p>
            <a:pPr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13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378148" y="1261939"/>
            <a:ext cx="9793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2" y="6860654"/>
            <a:ext cx="10432554" cy="14953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>
          <a:xfrm>
            <a:off x="315279" y="2827817"/>
            <a:ext cx="10058400" cy="3816424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594172" y="541859"/>
            <a:ext cx="9865096" cy="352839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b-NO" sz="2400">
                <a:solidFill>
                  <a:schemeClr val="accent1"/>
                </a:solidFill>
              </a:rPr>
              <a:t>Om aktivitetsplikta</a:t>
            </a:r>
            <a:r>
              <a:rPr lang="nb-NO" sz="1600"/>
              <a:t/>
            </a:r>
            <a:br>
              <a:rPr lang="nb-NO" sz="1600"/>
            </a:br>
            <a:endParaRPr lang="nb-NO" sz="1600"/>
          </a:p>
          <a:p>
            <a:r>
              <a:rPr lang="nb-NO" sz="1800" err="1"/>
              <a:t>Skulen</a:t>
            </a:r>
            <a:r>
              <a:rPr lang="nb-NO" sz="1800"/>
              <a:t> si plikt til å </a:t>
            </a:r>
            <a:r>
              <a:rPr lang="nb-NO" sz="1800" err="1"/>
              <a:t>setje</a:t>
            </a:r>
            <a:r>
              <a:rPr lang="nb-NO" sz="1800"/>
              <a:t> inn tiltak: tiltaka skal </a:t>
            </a:r>
            <a:r>
              <a:rPr lang="nb-NO" sz="1800" err="1"/>
              <a:t>vere</a:t>
            </a:r>
            <a:r>
              <a:rPr lang="nb-NO" sz="1800"/>
              <a:t> eigna for situasjonen og </a:t>
            </a:r>
            <a:r>
              <a:rPr lang="nb-NO" sz="1800" err="1"/>
              <a:t>dei</a:t>
            </a:r>
            <a:r>
              <a:rPr lang="nb-NO" sz="1800"/>
              <a:t> skal </a:t>
            </a:r>
            <a:r>
              <a:rPr lang="nb-NO" sz="1800" err="1"/>
              <a:t>vere</a:t>
            </a:r>
            <a:r>
              <a:rPr lang="nb-NO" sz="1800"/>
              <a:t> </a:t>
            </a:r>
            <a:r>
              <a:rPr lang="nb-NO" sz="1800" err="1"/>
              <a:t>skriftlege</a:t>
            </a:r>
            <a:r>
              <a:rPr lang="nb-NO" sz="1800"/>
              <a:t>, det skal </a:t>
            </a:r>
            <a:r>
              <a:rPr lang="nb-NO" sz="1800" err="1"/>
              <a:t>kome</a:t>
            </a:r>
            <a:r>
              <a:rPr lang="nb-NO" sz="1800"/>
              <a:t> fram kva </a:t>
            </a:r>
            <a:r>
              <a:rPr lang="nb-NO" sz="1800" err="1"/>
              <a:t>skulen</a:t>
            </a:r>
            <a:r>
              <a:rPr lang="nb-NO" sz="1800"/>
              <a:t> skal </a:t>
            </a:r>
            <a:r>
              <a:rPr lang="nb-NO" sz="1800" err="1"/>
              <a:t>gjere</a:t>
            </a:r>
            <a:r>
              <a:rPr lang="nb-NO" sz="1800"/>
              <a:t> og kva som blir gjort undervegs</a:t>
            </a:r>
          </a:p>
          <a:p>
            <a:r>
              <a:rPr lang="nb-NO" sz="1800"/>
              <a:t>Det er eleven si oppleving (endring)som </a:t>
            </a:r>
            <a:r>
              <a:rPr lang="nb-NO" sz="1800" err="1"/>
              <a:t>avgjer</a:t>
            </a:r>
            <a:r>
              <a:rPr lang="nb-NO" sz="1800"/>
              <a:t> kor lenge tiltaka varer, og det er derfor </a:t>
            </a:r>
            <a:r>
              <a:rPr lang="nb-NO" sz="1800" err="1"/>
              <a:t>ikkje</a:t>
            </a:r>
            <a:r>
              <a:rPr lang="nb-NO" sz="1800"/>
              <a:t> spesifikke </a:t>
            </a:r>
            <a:r>
              <a:rPr lang="nb-NO" sz="1800" err="1"/>
              <a:t>tidsavgrensingar</a:t>
            </a:r>
            <a:r>
              <a:rPr lang="nb-NO" sz="1800"/>
              <a:t> knytt til tiltaka.</a:t>
            </a:r>
          </a:p>
        </p:txBody>
      </p:sp>
    </p:spTree>
    <p:extLst>
      <p:ext uri="{BB962C8B-B14F-4D97-AF65-F5344CB8AC3E}">
        <p14:creationId xmlns:p14="http://schemas.microsoft.com/office/powerpoint/2010/main" val="248236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b="6022"/>
          <a:stretch/>
        </p:blipFill>
        <p:spPr>
          <a:xfrm>
            <a:off x="4986660" y="1765995"/>
            <a:ext cx="4949206" cy="3251112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378148" y="1261939"/>
            <a:ext cx="9793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32" y="6860654"/>
            <a:ext cx="10432554" cy="149539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594172" y="541859"/>
            <a:ext cx="5256584" cy="424847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b-NO" sz="2400">
                <a:solidFill>
                  <a:schemeClr val="accent1"/>
                </a:solidFill>
              </a:rPr>
              <a:t>Nullmobbing.no</a:t>
            </a:r>
            <a:r>
              <a:rPr lang="nb-NO" sz="1600"/>
              <a:t/>
            </a:r>
            <a:br>
              <a:rPr lang="nb-NO" sz="1600"/>
            </a:br>
            <a:endParaRPr lang="nb-NO" sz="1600"/>
          </a:p>
          <a:p>
            <a:pPr indent="0">
              <a:buNone/>
            </a:pPr>
            <a:r>
              <a:rPr lang="nb-NO" sz="1800"/>
              <a:t>På </a:t>
            </a:r>
            <a:r>
              <a:rPr lang="nb-NO" sz="1800">
                <a:solidFill>
                  <a:schemeClr val="accent1"/>
                </a:solidFill>
              </a:rPr>
              <a:t>nullmobbing.no</a:t>
            </a:r>
            <a:r>
              <a:rPr lang="nb-NO" sz="1800"/>
              <a:t> finn du informasjon om</a:t>
            </a:r>
            <a:br>
              <a:rPr lang="nb-NO" sz="1800"/>
            </a:br>
            <a:endParaRPr lang="nb-NO" sz="1800"/>
          </a:p>
          <a:p>
            <a:pPr marL="285750" indent="-285750"/>
            <a:r>
              <a:rPr lang="nb-NO" sz="1800"/>
              <a:t>kva for </a:t>
            </a:r>
            <a:r>
              <a:rPr lang="nb-NO" sz="1800" err="1"/>
              <a:t>rettar</a:t>
            </a:r>
            <a:r>
              <a:rPr lang="nb-NO" sz="1800"/>
              <a:t> </a:t>
            </a:r>
            <a:r>
              <a:rPr lang="nb-NO" sz="1800" err="1"/>
              <a:t>elevar</a:t>
            </a:r>
            <a:r>
              <a:rPr lang="nb-NO" sz="1800"/>
              <a:t> og foreldre har</a:t>
            </a:r>
          </a:p>
          <a:p>
            <a:pPr marL="285750" indent="-285750"/>
            <a:r>
              <a:rPr lang="nb-NO" sz="1800"/>
              <a:t>kva </a:t>
            </a:r>
            <a:r>
              <a:rPr lang="nb-NO" sz="1800" err="1"/>
              <a:t>ein</a:t>
            </a:r>
            <a:r>
              <a:rPr lang="nb-NO" sz="1800"/>
              <a:t> kan </a:t>
            </a:r>
            <a:r>
              <a:rPr lang="nb-NO" sz="1800" err="1"/>
              <a:t>gjere</a:t>
            </a:r>
            <a:r>
              <a:rPr lang="nb-NO" sz="1800"/>
              <a:t> dersom </a:t>
            </a:r>
            <a:r>
              <a:rPr lang="nb-NO" sz="1800" err="1"/>
              <a:t>ein</a:t>
            </a:r>
            <a:r>
              <a:rPr lang="nb-NO" sz="1800"/>
              <a:t> opplever mobbing</a:t>
            </a:r>
          </a:p>
          <a:p>
            <a:pPr marL="285750" indent="-285750"/>
            <a:r>
              <a:rPr lang="nb-NO" sz="1800"/>
              <a:t>kven </a:t>
            </a:r>
            <a:r>
              <a:rPr lang="nb-NO" sz="1800" err="1"/>
              <a:t>ein</a:t>
            </a:r>
            <a:r>
              <a:rPr lang="nb-NO" sz="1800"/>
              <a:t> kan ta kontakt med</a:t>
            </a:r>
          </a:p>
          <a:p>
            <a:pPr marL="285750" indent="-285750"/>
            <a:r>
              <a:rPr lang="nb-NO" sz="1800" err="1"/>
              <a:t>korleis</a:t>
            </a:r>
            <a:r>
              <a:rPr lang="nb-NO" sz="1800"/>
              <a:t> melde </a:t>
            </a:r>
            <a:r>
              <a:rPr lang="nb-NO" sz="1800" err="1"/>
              <a:t>frå</a:t>
            </a:r>
            <a:r>
              <a:rPr lang="nb-NO" sz="1800"/>
              <a:t> om mobbing  </a:t>
            </a:r>
          </a:p>
          <a:p>
            <a:endParaRPr lang="nb-NO"/>
          </a:p>
          <a:p>
            <a:pPr indent="0">
              <a:buNone/>
            </a:pP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2" y="5078363"/>
            <a:ext cx="4916586" cy="14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3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«</a:t>
            </a:r>
            <a:r>
              <a:rPr lang="nn-NO" err="1"/>
              <a:t>Ludde</a:t>
            </a:r>
            <a:r>
              <a:rPr lang="nn-NO"/>
              <a:t>» – mobbing kan </a:t>
            </a:r>
            <a:r>
              <a:rPr lang="nn-NO" err="1"/>
              <a:t>føregå</a:t>
            </a:r>
            <a:r>
              <a:rPr lang="nn-NO"/>
              <a:t> i ulike formar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>
                <a:hlinkClick r:id="rId2"/>
              </a:rPr>
              <a:t>https://www.youtube.com/watch?v=8YQON8ImTFI&amp;list=PLJjF5yF6n8FOORbgyHDJKI9ukK0eEFAq8&amp;index=8</a:t>
            </a:r>
            <a:endParaRPr lang="nn-NO"/>
          </a:p>
          <a:p>
            <a:endParaRPr lang="nn-NO"/>
          </a:p>
          <a:p>
            <a:endParaRPr lang="nn-NO"/>
          </a:p>
          <a:p>
            <a:endParaRPr lang="nn-NO"/>
          </a:p>
          <a:p>
            <a:endParaRPr lang="nn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15133" t="26375" r="40038" b="28344"/>
          <a:stretch/>
        </p:blipFill>
        <p:spPr>
          <a:xfrm>
            <a:off x="1098228" y="3278163"/>
            <a:ext cx="583264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82855"/>
      </p:ext>
    </p:extLst>
  </p:cSld>
  <p:clrMapOvr>
    <a:masterClrMapping/>
  </p:clrMapOvr>
</p:sld>
</file>

<file path=ppt/theme/theme1.xml><?xml version="1.0" encoding="utf-8"?>
<a:theme xmlns:a="http://schemas.openxmlformats.org/drawingml/2006/main" name="Udir_norsk">
  <a:themeElements>
    <a:clrScheme name="Utdanningsdir">
      <a:dk1>
        <a:sysClr val="windowText" lastClr="000000"/>
      </a:dk1>
      <a:lt1>
        <a:sysClr val="window" lastClr="FFFFFF"/>
      </a:lt1>
      <a:dk2>
        <a:srgbClr val="EAB90C"/>
      </a:dk2>
      <a:lt2>
        <a:srgbClr val="93B633"/>
      </a:lt2>
      <a:accent1>
        <a:srgbClr val="F37321"/>
      </a:accent1>
      <a:accent2>
        <a:srgbClr val="8B8678"/>
      </a:accent2>
      <a:accent3>
        <a:srgbClr val="084686"/>
      </a:accent3>
      <a:accent4>
        <a:srgbClr val="00A1DE"/>
      </a:accent4>
      <a:accent5>
        <a:srgbClr val="8B478D"/>
      </a:accent5>
      <a:accent6>
        <a:srgbClr val="AF003B"/>
      </a:accent6>
      <a:hlink>
        <a:srgbClr val="0000FF"/>
      </a:hlink>
      <a:folHlink>
        <a:srgbClr val="800080"/>
      </a:folHlink>
    </a:clrScheme>
    <a:fontScheme name="Egendefinert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dir.ppt_mal_norsk.pptx" id="{7DB19F51-57D9-48CE-B457-35F48A5D167D}" vid="{40FAC556-19DB-49EC-A4F5-23992DF6D6B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58e2699b-cb82-44f4-b21f-abd512175e81">
      <UserInfo>
        <DisplayName/>
        <AccountId xsi:nil="true"/>
        <AccountType/>
      </UserInfo>
    </Teachers>
    <Self_Registration_Enabled xmlns="58e2699b-cb82-44f4-b21f-abd512175e81" xsi:nil="true"/>
    <Math_Settings xmlns="58e2699b-cb82-44f4-b21f-abd512175e81" xsi:nil="true"/>
    <Templates xmlns="58e2699b-cb82-44f4-b21f-abd512175e81" xsi:nil="true"/>
    <AppVersion xmlns="58e2699b-cb82-44f4-b21f-abd512175e81" xsi:nil="true"/>
    <LMS_Mappings xmlns="58e2699b-cb82-44f4-b21f-abd512175e81" xsi:nil="true"/>
    <Invited_Teachers xmlns="58e2699b-cb82-44f4-b21f-abd512175e81" xsi:nil="true"/>
    <Invited_Students xmlns="58e2699b-cb82-44f4-b21f-abd512175e81" xsi:nil="true"/>
    <Owner xmlns="58e2699b-cb82-44f4-b21f-abd512175e81">
      <UserInfo>
        <DisplayName/>
        <AccountId xsi:nil="true"/>
        <AccountType/>
      </UserInfo>
    </Owner>
    <Students xmlns="58e2699b-cb82-44f4-b21f-abd512175e81">
      <UserInfo>
        <DisplayName/>
        <AccountId xsi:nil="true"/>
        <AccountType/>
      </UserInfo>
    </Students>
    <Student_Groups xmlns="58e2699b-cb82-44f4-b21f-abd512175e81">
      <UserInfo>
        <DisplayName/>
        <AccountId xsi:nil="true"/>
        <AccountType/>
      </UserInfo>
    </Student_Groups>
    <Distribution_Groups xmlns="58e2699b-cb82-44f4-b21f-abd512175e81" xsi:nil="true"/>
    <NotebookType xmlns="58e2699b-cb82-44f4-b21f-abd512175e81" xsi:nil="true"/>
    <CultureName xmlns="58e2699b-cb82-44f4-b21f-abd512175e81" xsi:nil="true"/>
    <TeamsChannelId xmlns="58e2699b-cb82-44f4-b21f-abd512175e81" xsi:nil="true"/>
    <IsNotebookLocked xmlns="58e2699b-cb82-44f4-b21f-abd512175e81" xsi:nil="true"/>
    <FolderType xmlns="58e2699b-cb82-44f4-b21f-abd512175e81" xsi:nil="true"/>
    <Has_Teacher_Only_SectionGroup xmlns="58e2699b-cb82-44f4-b21f-abd512175e81" xsi:nil="true"/>
    <DefaultSectionNames xmlns="58e2699b-cb82-44f4-b21f-abd512175e81" xsi:nil="true"/>
    <Is_Collaboration_Space_Locked xmlns="58e2699b-cb82-44f4-b21f-abd512175e8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6E9D1BA65914CA56DAFAD4F189B96" ma:contentTypeVersion="32" ma:contentTypeDescription="Create a new document." ma:contentTypeScope="" ma:versionID="4c07801c2f5949d99201bfe75eab1116">
  <xsd:schema xmlns:xsd="http://www.w3.org/2001/XMLSchema" xmlns:xs="http://www.w3.org/2001/XMLSchema" xmlns:p="http://schemas.microsoft.com/office/2006/metadata/properties" xmlns:ns3="58e2699b-cb82-44f4-b21f-abd512175e81" xmlns:ns4="d262890f-2678-484a-82ba-a5955cd8aa73" targetNamespace="http://schemas.microsoft.com/office/2006/metadata/properties" ma:root="true" ma:fieldsID="3036fd5a116be1187122bdbec159ad65" ns3:_="" ns4:_="">
    <xsd:import namespace="58e2699b-cb82-44f4-b21f-abd512175e81"/>
    <xsd:import namespace="d262890f-2678-484a-82ba-a5955cd8aa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2699b-cb82-44f4-b21f-abd512175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2890f-2678-484a-82ba-a5955cd8aa73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25AF74-0A8D-4082-AB86-E53A2A5306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2A4C85-5447-4D46-A16E-37580168AE9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8e2699b-cb82-44f4-b21f-abd512175e81"/>
    <ds:schemaRef ds:uri="http://schemas.microsoft.com/office/infopath/2007/PartnerControls"/>
    <ds:schemaRef ds:uri="d262890f-2678-484a-82ba-a5955cd8aa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B40D799-C519-4ADA-8E29-2A6B46409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2699b-cb82-44f4-b21f-abd512175e81"/>
    <ds:schemaRef ds:uri="d262890f-2678-484a-82ba-a5955cd8aa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norsk_udir_mal</Template>
  <TotalTime>1</TotalTime>
  <Words>638</Words>
  <Application>Microsoft Office PowerPoint</Application>
  <PresentationFormat>Egendefinert</PresentationFormat>
  <Paragraphs>47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Medium</vt:lpstr>
      <vt:lpstr>Udir_norsk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«Ludde» – mobbing kan føregå i ulike formar</vt:lpstr>
    </vt:vector>
  </TitlesOfParts>
  <Company>Utdanningsdirektoratet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Linda Sørfjord</dc:creator>
  <dc:description>template by addpoint.no</dc:description>
  <cp:lastModifiedBy>Anne Marie Gamlem Rabba</cp:lastModifiedBy>
  <cp:revision>2</cp:revision>
  <dcterms:created xsi:type="dcterms:W3CDTF">2017-07-03T11:04:49Z</dcterms:created>
  <dcterms:modified xsi:type="dcterms:W3CDTF">2020-08-23T09:46:40Z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0x0101004F66E9D1BA65914CA56DAFAD4F189B96</vt:lpwstr>
  </property>
</Properties>
</file>